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83" r:id="rId9"/>
    <p:sldId id="2382" r:id="rId10"/>
    <p:sldId id="2410" r:id="rId11"/>
    <p:sldId id="739" r:id="rId12"/>
    <p:sldId id="2354" r:id="rId13"/>
    <p:sldId id="2388" r:id="rId14"/>
    <p:sldId id="2389" r:id="rId15"/>
    <p:sldId id="2390" r:id="rId16"/>
    <p:sldId id="2391" r:id="rId17"/>
    <p:sldId id="2393" r:id="rId18"/>
    <p:sldId id="2392" r:id="rId19"/>
    <p:sldId id="2394" r:id="rId20"/>
    <p:sldId id="2395" r:id="rId21"/>
    <p:sldId id="2396" r:id="rId22"/>
    <p:sldId id="2397" r:id="rId23"/>
    <p:sldId id="2398" r:id="rId24"/>
    <p:sldId id="2400" r:id="rId25"/>
    <p:sldId id="2402" r:id="rId26"/>
    <p:sldId id="2399" r:id="rId27"/>
    <p:sldId id="2403" r:id="rId28"/>
    <p:sldId id="2404" r:id="rId29"/>
    <p:sldId id="2405" r:id="rId30"/>
    <p:sldId id="2406" r:id="rId31"/>
    <p:sldId id="2407" r:id="rId32"/>
    <p:sldId id="2408" r:id="rId33"/>
    <p:sldId id="2409" r:id="rId34"/>
    <p:sldId id="2411" r:id="rId35"/>
    <p:sldId id="2413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300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F64947-ADAF-4587-F027-C2920E8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+mj-ea"/>
                <a:ea typeface="+mj-ea"/>
              </a:rPr>
              <a:t>MPI </a:t>
            </a:r>
            <a:r>
              <a:rPr lang="zh-CN" altLang="en-US" sz="9600" kern="0" dirty="0">
                <a:solidFill>
                  <a:schemeClr val="tx2"/>
                </a:solidFill>
                <a:latin typeface="+mj-ea"/>
                <a:ea typeface="+mj-ea"/>
              </a:rPr>
              <a:t>通信与通信库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A590AF-9CF9-5A77-71FA-F46627A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TCP/IP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C4783C-A31E-223D-A252-D189CF883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但 </a:t>
            </a:r>
            <a:r>
              <a:rPr lang="en" altLang="zh-CN" dirty="0"/>
              <a:t>OSI</a:t>
            </a:r>
            <a:r>
              <a:rPr lang="zh-CN" altLang="en-US" dirty="0"/>
              <a:t> 模型并没有提供可实现方法，只是概念描述，用来协调进程间通信。即 </a:t>
            </a:r>
            <a:r>
              <a:rPr lang="en" altLang="zh-CN" dirty="0"/>
              <a:t>OSI</a:t>
            </a:r>
            <a:r>
              <a:rPr lang="zh-CN" altLang="en-US" dirty="0"/>
              <a:t> 模型并不是标准，而是制定标准时所使用的概念性框架。事实上网络标准是 </a:t>
            </a:r>
            <a:r>
              <a:rPr lang="en" altLang="zh-CN" dirty="0"/>
              <a:t>TCP/IP</a:t>
            </a:r>
            <a:r>
              <a:rPr lang="zh-CN" altLang="en-US" dirty="0"/>
              <a:t>。</a:t>
            </a:r>
          </a:p>
        </p:txBody>
      </p:sp>
      <p:pic>
        <p:nvPicPr>
          <p:cNvPr id="3074" name="Picture 2" descr="TCP/IP Model - GeeksforGeeks">
            <a:extLst>
              <a:ext uri="{FF2B5EF4-FFF2-40B4-BE49-F238E27FC236}">
                <a16:creationId xmlns:a16="http://schemas.microsoft.com/office/drawing/2014/main" id="{A40F42FC-6C12-D1BD-1FC8-FA18F6CCE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8077" r="7382" b="7111"/>
          <a:stretch/>
        </p:blipFill>
        <p:spPr bwMode="auto">
          <a:xfrm>
            <a:off x="2256083" y="2450603"/>
            <a:ext cx="7684596" cy="38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94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EB01C7-D7A9-CF44-2A30-6F60B467EC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P2P </a:t>
            </a:r>
            <a:r>
              <a:rPr lang="zh-CN" altLang="en-US" dirty="0"/>
              <a:t>通信</a:t>
            </a:r>
            <a:endParaRPr lang="en-US" altLang="zh-CN" dirty="0"/>
          </a:p>
          <a:p>
            <a:r>
              <a:rPr lang="en" altLang="zh-CN" sz="5400" dirty="0"/>
              <a:t>Per2Per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1775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297990-59B7-B276-5515-BC08997C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Per2Per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F87B69A-9A51-58FC-252F-062E8138EA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点对点通信：</a:t>
            </a:r>
            <a:r>
              <a:rPr lang="zh-CN" altLang="en-US" dirty="0"/>
              <a:t>两个进程间通信，用于控制同步或者数据传输，如 </a:t>
            </a:r>
            <a:r>
              <a:rPr lang="en" altLang="zh-CN" dirty="0" err="1"/>
              <a:t>MPI_Send</a:t>
            </a:r>
            <a:r>
              <a:rPr lang="zh-CN" altLang="en-US" dirty="0"/>
              <a:t> 和 </a:t>
            </a:r>
            <a:r>
              <a:rPr lang="en" altLang="zh-CN" dirty="0" err="1"/>
              <a:t>MPI_Recv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通信方式：</a:t>
            </a:r>
            <a:r>
              <a:rPr lang="zh-CN" altLang="en-US" dirty="0"/>
              <a:t>两进程 </a:t>
            </a:r>
            <a:r>
              <a:rPr lang="en-US" altLang="zh-CN" dirty="0"/>
              <a:t>Process</a:t>
            </a:r>
            <a:r>
              <a:rPr lang="zh-CN" altLang="en-US" dirty="0"/>
              <a:t> 计算结束后，相互交换消息前需要请求访问，再进行下一阶段计算。</a:t>
            </a:r>
          </a:p>
        </p:txBody>
      </p:sp>
      <p:pic>
        <p:nvPicPr>
          <p:cNvPr id="5122" name="Picture 2" descr="MPI点对点通信">
            <a:extLst>
              <a:ext uri="{FF2B5EF4-FFF2-40B4-BE49-F238E27FC236}">
                <a16:creationId xmlns:a16="http://schemas.microsoft.com/office/drawing/2014/main" id="{90F3742A-0CB1-EBDA-5CC1-800CA39B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77" y="2550112"/>
            <a:ext cx="8382007" cy="3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6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5A2F1A-8DA5-CD28-88D7-60D29067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Per2Per</a:t>
            </a:r>
            <a:r>
              <a:rPr lang="zh-CN" altLang="en-US" dirty="0"/>
              <a:t> 同步</a:t>
            </a:r>
            <a:r>
              <a:rPr lang="zh-CN" altLang="en-US" b="1" dirty="0"/>
              <a:t>阻塞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057830-99E4-85E2-7489-2A63C4300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点对点通信分为同步（阻塞</a:t>
            </a:r>
            <a:r>
              <a:rPr lang="en" altLang="zh-CN" dirty="0"/>
              <a:t>blocking</a:t>
            </a:r>
            <a:r>
              <a:rPr lang="zh-CN" altLang="en" dirty="0"/>
              <a:t>）</a:t>
            </a:r>
            <a:r>
              <a:rPr lang="zh-CN" altLang="en-US" dirty="0"/>
              <a:t>和异步（非阻塞</a:t>
            </a:r>
            <a:r>
              <a:rPr lang="en" altLang="zh-CN" dirty="0"/>
              <a:t>non-blocking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r>
              <a:rPr lang="zh-CN" altLang="en-US" b="1" dirty="0"/>
              <a:t>同步阻塞：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600" dirty="0" err="1"/>
              <a:t>MPI_Send</a:t>
            </a:r>
            <a:r>
              <a:rPr lang="zh-CN" altLang="en-US" sz="1600" dirty="0"/>
              <a:t> 返回意味进程发送数据结束，进程缓冲可以重用</a:t>
            </a:r>
            <a:r>
              <a:rPr lang="en-US" altLang="zh-CN" sz="1600" dirty="0"/>
              <a:t>/</a:t>
            </a:r>
            <a:r>
              <a:rPr lang="zh-CN" altLang="en-US" sz="1600" dirty="0"/>
              <a:t>覆盖，但不代表 </a:t>
            </a:r>
            <a:r>
              <a:rPr lang="en-US" altLang="zh-CN" sz="1600" dirty="0"/>
              <a:t>Receiver</a:t>
            </a:r>
            <a:r>
              <a:rPr lang="zh-CN" altLang="en-US" sz="1600" dirty="0"/>
              <a:t> 收到数据。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sz="1600" dirty="0" err="1"/>
              <a:t>MPI_Recv</a:t>
            </a:r>
            <a:r>
              <a:rPr lang="zh-CN" altLang="en-US" sz="1600" dirty="0"/>
              <a:t> 返回意味着数据已经接收到进程的缓冲区，可以使用。</a:t>
            </a:r>
          </a:p>
          <a:p>
            <a:endParaRPr lang="zh-CN" altLang="en-US" dirty="0"/>
          </a:p>
        </p:txBody>
      </p:sp>
      <p:pic>
        <p:nvPicPr>
          <p:cNvPr id="6" name="Picture 2" descr="States of non-blocking communications. | Download Scientific Diagram">
            <a:extLst>
              <a:ext uri="{FF2B5EF4-FFF2-40B4-BE49-F238E27FC236}">
                <a16:creationId xmlns:a16="http://schemas.microsoft.com/office/drawing/2014/main" id="{8D7C906B-50C6-6135-BA22-7468C6E2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24" y="3429000"/>
            <a:ext cx="6164893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9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D57A8B-419D-95C8-38BA-FD305D5AF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Per2Per</a:t>
            </a:r>
            <a:r>
              <a:rPr lang="zh-CN" altLang="en-US" b="1" dirty="0"/>
              <a:t>异步非阻塞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DB78FC-CE63-19BF-18D1-686733A56D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点对点通信分为同步（阻塞</a:t>
            </a:r>
            <a:r>
              <a:rPr lang="en" altLang="zh-CN" dirty="0"/>
              <a:t>blocking</a:t>
            </a:r>
            <a:r>
              <a:rPr lang="zh-CN" altLang="en" dirty="0"/>
              <a:t>）</a:t>
            </a:r>
            <a:r>
              <a:rPr lang="zh-CN" altLang="en-US" dirty="0"/>
              <a:t>和异步（非阻塞</a:t>
            </a:r>
            <a:r>
              <a:rPr lang="en" altLang="zh-CN" dirty="0"/>
              <a:t>non-blocking</a:t>
            </a:r>
            <a:r>
              <a:rPr lang="zh-CN" altLang="en" dirty="0"/>
              <a:t>）</a:t>
            </a:r>
            <a:r>
              <a:rPr lang="zh-CN" altLang="en-US" dirty="0"/>
              <a:t>。</a:t>
            </a:r>
            <a:r>
              <a:rPr lang="zh-CN" altLang="en-US" b="1" dirty="0"/>
              <a:t>异步非阻塞：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意义在于进程 </a:t>
            </a:r>
            <a:r>
              <a:rPr lang="en-US" altLang="zh-CN" sz="1600" dirty="0"/>
              <a:t>send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/>
              <a:t>receive</a:t>
            </a:r>
            <a:r>
              <a:rPr lang="zh-CN" altLang="en-US" sz="1600" dirty="0"/>
              <a:t> 操作马上返回，继续后续阶段的计算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当程序要求操作必须确认完成时，调用相应测试接口（</a:t>
            </a:r>
            <a:r>
              <a:rPr lang="en-US" altLang="zh-CN" sz="1600" dirty="0"/>
              <a:t>e.g.</a:t>
            </a:r>
            <a:r>
              <a:rPr lang="zh-CN" altLang="en-US" sz="1600" dirty="0"/>
              <a:t> </a:t>
            </a:r>
            <a:r>
              <a:rPr lang="en" altLang="zh-CN" sz="1600" dirty="0" err="1"/>
              <a:t>MPI_Wait</a:t>
            </a:r>
            <a:r>
              <a:rPr lang="zh-CN" altLang="en" sz="1600" dirty="0"/>
              <a:t>）</a:t>
            </a:r>
            <a:r>
              <a:rPr lang="zh-CN" altLang="en-US" sz="1600" dirty="0"/>
              <a:t>阻塞等待操作完成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异步编程相对复杂，但使得计算和通信可以一定程度并行，降低数据同步带来的运行时开销</a:t>
            </a:r>
          </a:p>
        </p:txBody>
      </p:sp>
      <p:pic>
        <p:nvPicPr>
          <p:cNvPr id="6146" name="Picture 2" descr="States of non-blocking communications. | Download Scientific Diagram">
            <a:extLst>
              <a:ext uri="{FF2B5EF4-FFF2-40B4-BE49-F238E27FC236}">
                <a16:creationId xmlns:a16="http://schemas.microsoft.com/office/drawing/2014/main" id="{4D52D658-728C-26E6-DA25-C159FA00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34" y="3565274"/>
            <a:ext cx="6164893" cy="273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24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C97CB6-587A-C214-B190-212A39B397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集合通信</a:t>
            </a:r>
            <a:endParaRPr lang="en-US" altLang="zh-CN" dirty="0"/>
          </a:p>
          <a:p>
            <a:r>
              <a:rPr lang="en" altLang="zh-CN" sz="5400" dirty="0"/>
              <a:t>Collective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1790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DAACF3-020D-C6F6-F5AE-6E1BBCD9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B1CA6D-0FA6-9E70-E63E-7A5D2643F8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55" y="1147604"/>
            <a:ext cx="10963473" cy="4994910"/>
          </a:xfrm>
        </p:spPr>
        <p:txBody>
          <a:bodyPr/>
          <a:lstStyle/>
          <a:p>
            <a:pPr algn="l"/>
            <a:r>
              <a:rPr lang="zh-CN" altLang="en-US" dirty="0"/>
              <a:t>集合通信包括了一对多、多对一和多对多的通信方式，常用于一组进程之间的数据交换。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918C609-3ED2-A878-9A17-3302CC210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33597"/>
              </p:ext>
            </p:extLst>
          </p:nvPr>
        </p:nvGraphicFramePr>
        <p:xfrm>
          <a:off x="833914" y="1828800"/>
          <a:ext cx="10575765" cy="4554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26">
                  <a:extLst>
                    <a:ext uri="{9D8B030D-6E8A-4147-A177-3AD203B41FA5}">
                      <a16:colId xmlns:a16="http://schemas.microsoft.com/office/drawing/2014/main" val="3619744729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388296291"/>
                    </a:ext>
                  </a:extLst>
                </a:gridCol>
                <a:gridCol w="4968239">
                  <a:extLst>
                    <a:ext uri="{9D8B030D-6E8A-4147-A177-3AD203B41FA5}">
                      <a16:colId xmlns:a16="http://schemas.microsoft.com/office/drawing/2014/main" val="816393600"/>
                    </a:ext>
                  </a:extLst>
                </a:gridCol>
              </a:tblGrid>
              <a:tr h="303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类型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函数名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含义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18124"/>
                  </a:ext>
                </a:extLst>
              </a:tr>
              <a:tr h="303446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MPI_Bcast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一对多广播相同消息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921693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多对一收集各进程消息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37554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MPI_Gather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8746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全局收集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87266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MPI_Allgather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46744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一对多散播不同消息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28017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MPI_Scatter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559951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多对多全局交换信息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09782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MPI_Alltoallv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MPI_Alltoall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97118"/>
                  </a:ext>
                </a:extLst>
              </a:tr>
              <a:tr h="30344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规约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多对一规约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71474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MPI_Allreduce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1462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MPI_Reduce_scatter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MPI_Reduce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00827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MPI_Scan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前缀和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72068"/>
                  </a:ext>
                </a:extLst>
              </a:tr>
              <a:tr h="3034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同步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MPI_Barrier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Microsoft YaHei" panose="020B0503020204020204" pitchFamily="34" charset="-122"/>
                        </a:rPr>
                        <a:t>路障同步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0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68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2DAB-C6E7-9AB0-7FCB-61298B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集合通信原语的含义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698CA-E237-7F6F-7C3D-9019C8F1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4"/>
          <a:stretch/>
        </p:blipFill>
        <p:spPr>
          <a:xfrm>
            <a:off x="1530989" y="1882047"/>
            <a:ext cx="8972344" cy="212965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F04EF15-23B5-BFB1-0984-8DBF7C059EED}"/>
              </a:ext>
            </a:extLst>
          </p:cNvPr>
          <p:cNvGrpSpPr/>
          <p:nvPr/>
        </p:nvGrpSpPr>
        <p:grpSpPr>
          <a:xfrm>
            <a:off x="1530989" y="4143782"/>
            <a:ext cx="9006523" cy="2226924"/>
            <a:chOff x="1863151" y="4012590"/>
            <a:chExt cx="10333612" cy="255505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5BE169-E999-2623-F0FA-0EECC9E4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151" y="4043375"/>
              <a:ext cx="2561212" cy="25242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21F06-CDC5-7973-AF09-130E2E7E8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363" y="4012590"/>
              <a:ext cx="7772400" cy="244345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79E93F3-7367-3B9E-AE87-E9CC879C48D2}"/>
              </a:ext>
            </a:extLst>
          </p:cNvPr>
          <p:cNvSpPr txBox="1"/>
          <p:nvPr/>
        </p:nvSpPr>
        <p:spPr>
          <a:xfrm>
            <a:off x="1987785" y="1259231"/>
            <a:ext cx="822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https://space.bilibili.com/517221395/channel/collectiondetail?sid=3130927</a:t>
            </a:r>
          </a:p>
        </p:txBody>
      </p:sp>
    </p:spTree>
    <p:extLst>
      <p:ext uri="{BB962C8B-B14F-4D97-AF65-F5344CB8AC3E}">
        <p14:creationId xmlns:p14="http://schemas.microsoft.com/office/powerpoint/2010/main" val="13848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16633-8056-40CA-DB59-7BF64D9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873BCB-F341-5AE6-CCF3-1AD867E64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 </a:t>
            </a:r>
            <a:r>
              <a:rPr lang="en" altLang="zh-CN" dirty="0"/>
              <a:t>MPI</a:t>
            </a:r>
            <a:r>
              <a:rPr lang="zh-CN" altLang="en-US" dirty="0"/>
              <a:t> 进程启动后，每个 </a:t>
            </a:r>
            <a:r>
              <a:rPr lang="en-US" altLang="zh-CN" dirty="0"/>
              <a:t>Process</a:t>
            </a:r>
            <a:r>
              <a:rPr lang="zh-CN" altLang="en-US" dirty="0"/>
              <a:t> 会分配唯一序号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" dirty="0"/>
              <a:t>。</a:t>
            </a:r>
            <a:r>
              <a:rPr lang="zh-CN" altLang="en-US" dirty="0"/>
              <a:t>集合通信需要指定一个协调者（</a:t>
            </a:r>
            <a:r>
              <a:rPr lang="en-US" altLang="zh-CN" dirty="0"/>
              <a:t>e.g.</a:t>
            </a:r>
            <a:r>
              <a:rPr lang="zh-CN" altLang="en-US" dirty="0"/>
              <a:t>  </a:t>
            </a:r>
            <a:r>
              <a:rPr lang="en-US" altLang="zh-CN" dirty="0"/>
              <a:t>R</a:t>
            </a:r>
            <a:r>
              <a:rPr lang="en" altLang="zh-CN" dirty="0"/>
              <a:t>ank 0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，一般称为 </a:t>
            </a:r>
            <a:r>
              <a:rPr lang="en" altLang="zh-CN" dirty="0"/>
              <a:t>ROOT</a:t>
            </a:r>
            <a:r>
              <a:rPr lang="zh-CN" altLang="en" dirty="0"/>
              <a:t>），</a:t>
            </a:r>
            <a:r>
              <a:rPr lang="zh-CN" altLang="en-US" dirty="0"/>
              <a:t>由其负责将数据发送给所有进程。</a:t>
            </a:r>
            <a:endParaRPr lang="en-US" altLang="zh-CN" dirty="0"/>
          </a:p>
          <a:p>
            <a:r>
              <a:rPr lang="zh-CN" altLang="en-US" dirty="0"/>
              <a:t>以接口 </a:t>
            </a:r>
            <a:r>
              <a:rPr lang="en" altLang="zh-CN" dirty="0"/>
              <a:t>MPI_BCAST</a:t>
            </a:r>
            <a:r>
              <a:rPr lang="zh-CN" altLang="en-US" dirty="0"/>
              <a:t> 为例，它将数据从根进程发送到所有其它进程。所有进程都调用 </a:t>
            </a:r>
            <a:r>
              <a:rPr lang="en" altLang="zh-CN" dirty="0"/>
              <a:t>MPI_BCAST</a:t>
            </a:r>
            <a:r>
              <a:rPr lang="zh-CN" altLang="en-US" dirty="0"/>
              <a:t>。虽然每个进程都调用 </a:t>
            </a:r>
            <a:r>
              <a:rPr lang="en" altLang="zh-CN" dirty="0" err="1"/>
              <a:t>MPI_Bcast</a:t>
            </a:r>
            <a:r>
              <a:rPr lang="zh-CN" altLang="en" dirty="0"/>
              <a:t>，</a:t>
            </a:r>
            <a:r>
              <a:rPr lang="zh-CN" altLang="en-US" dirty="0"/>
              <a:t>但根进程负责广播数据，其它进程接收数据。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89CF35-6259-0C24-DDF4-06B064F7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6" y="3564164"/>
            <a:ext cx="10889230" cy="24111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C33A1F-F4FC-9291-AA2C-7F464CDFB0C3}"/>
              </a:ext>
            </a:extLst>
          </p:cNvPr>
          <p:cNvSpPr txBox="1"/>
          <p:nvPr/>
        </p:nvSpPr>
        <p:spPr>
          <a:xfrm>
            <a:off x="477520" y="5283200"/>
            <a:ext cx="5120640" cy="365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416633-8056-40CA-DB59-7BF64D9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7873BCB-F341-5AE6-CCF3-1AD867E643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 </a:t>
            </a:r>
            <a:r>
              <a:rPr lang="en" altLang="zh-CN" dirty="0"/>
              <a:t>MPI</a:t>
            </a:r>
            <a:r>
              <a:rPr lang="zh-CN" altLang="en-US" dirty="0"/>
              <a:t> 进程启动后，每个 </a:t>
            </a:r>
            <a:r>
              <a:rPr lang="en-US" altLang="zh-CN" dirty="0"/>
              <a:t>Process</a:t>
            </a:r>
            <a:r>
              <a:rPr lang="zh-CN" altLang="en-US" dirty="0"/>
              <a:t> 会分配唯一序号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" dirty="0"/>
              <a:t>。</a:t>
            </a:r>
            <a:r>
              <a:rPr lang="zh-CN" altLang="en-US" dirty="0"/>
              <a:t>集合通信需要指定一个协调者（</a:t>
            </a:r>
            <a:r>
              <a:rPr lang="en-US" altLang="zh-CN" dirty="0"/>
              <a:t>e.g.</a:t>
            </a:r>
            <a:r>
              <a:rPr lang="zh-CN" altLang="en-US" dirty="0"/>
              <a:t>  </a:t>
            </a:r>
            <a:r>
              <a:rPr lang="en-US" altLang="zh-CN" dirty="0"/>
              <a:t>R</a:t>
            </a:r>
            <a:r>
              <a:rPr lang="en" altLang="zh-CN" dirty="0"/>
              <a:t>ank 0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，一般称为 </a:t>
            </a:r>
            <a:r>
              <a:rPr lang="en" altLang="zh-CN" dirty="0"/>
              <a:t>ROOT</a:t>
            </a:r>
            <a:r>
              <a:rPr lang="zh-CN" altLang="en" dirty="0"/>
              <a:t>），</a:t>
            </a:r>
            <a:r>
              <a:rPr lang="zh-CN" altLang="en-US" dirty="0"/>
              <a:t>由其负责将数据发送给所有进程。</a:t>
            </a:r>
            <a:endParaRPr lang="en-US" altLang="zh-CN" dirty="0"/>
          </a:p>
          <a:p>
            <a:r>
              <a:rPr lang="zh-CN" altLang="en-US" dirty="0"/>
              <a:t>以接口 </a:t>
            </a:r>
            <a:r>
              <a:rPr lang="en" altLang="zh-CN" dirty="0"/>
              <a:t>MPI_BCAST</a:t>
            </a:r>
            <a:r>
              <a:rPr lang="zh-CN" altLang="en-US" dirty="0"/>
              <a:t> 为例，它将数据从根进程发送到所有其它进程。所有进程都调用 </a:t>
            </a:r>
            <a:r>
              <a:rPr lang="en" altLang="zh-CN" dirty="0"/>
              <a:t>MPI_BCAST</a:t>
            </a:r>
            <a:r>
              <a:rPr lang="zh-CN" altLang="en-US" dirty="0"/>
              <a:t>。虽然每个进程都调用 </a:t>
            </a:r>
            <a:r>
              <a:rPr lang="en" altLang="zh-CN" dirty="0" err="1"/>
              <a:t>MPI_Bcast</a:t>
            </a:r>
            <a:r>
              <a:rPr lang="zh-CN" altLang="en" dirty="0"/>
              <a:t>，</a:t>
            </a:r>
            <a:r>
              <a:rPr lang="zh-CN" altLang="en-US" dirty="0"/>
              <a:t>但根进程负责广播数据，其它进程接收数据。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1D56D2-F992-25C9-CE34-42136A74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1" y="3483610"/>
            <a:ext cx="8110800" cy="28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8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5B4759F-3FC3-458D-2597-8509F8D4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E47602-316A-6CB6-EEA3-927D2B485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MPI_Gather</a:t>
            </a:r>
            <a:r>
              <a:rPr lang="zh-CN" altLang="en-US" dirty="0"/>
              <a:t> 行为恰好相反，每个进程将数据发送给根进程。如下代码实现一个典型聚合数据过程：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2F4B8-B239-9805-AB9D-29E99E4B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6" y="2896302"/>
            <a:ext cx="10736890" cy="31289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49B348-C676-1855-1610-F93693FA5CF5}"/>
              </a:ext>
            </a:extLst>
          </p:cNvPr>
          <p:cNvSpPr txBox="1"/>
          <p:nvPr/>
        </p:nvSpPr>
        <p:spPr>
          <a:xfrm>
            <a:off x="715956" y="5323840"/>
            <a:ext cx="6706302" cy="36576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028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3CBC37-C794-0E20-3DE7-C3E29E45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进程启动与收发数据顺序：</a:t>
            </a:r>
            <a:r>
              <a:rPr lang="en-US" altLang="zh-CN" dirty="0"/>
              <a:t>Gather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4B3C44-C47F-BFF8-A1DA-8B5AF7F2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60" y="2025650"/>
            <a:ext cx="10007642" cy="35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F713C5E-E365-2EF0-A6AB-734C5411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MPI</a:t>
            </a:r>
            <a:r>
              <a:rPr lang="zh-CN" altLang="en-US" dirty="0"/>
              <a:t>集合通信编程模式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D35369-9B09-F261-32FD-9F097A5DE0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每个程序独立完成计算后，到达交汇点，同时调用集合通信原语（</a:t>
            </a:r>
            <a:r>
              <a:rPr lang="en" altLang="zh-CN" dirty="0"/>
              <a:t>Primitive</a:t>
            </a:r>
            <a:r>
              <a:rPr lang="zh-CN" altLang="en" dirty="0"/>
              <a:t>）</a:t>
            </a:r>
            <a:r>
              <a:rPr lang="zh-CN" altLang="en-US" dirty="0"/>
              <a:t>完成数据通信，然后根据结果进行后续计算。</a:t>
            </a:r>
            <a:endParaRPr lang="en-US" altLang="zh-CN" dirty="0"/>
          </a:p>
          <a:p>
            <a:r>
              <a:rPr lang="zh-CN" altLang="en-US" dirty="0"/>
              <a:t>当计算规模较大，集合通信性能非常关键，不同 </a:t>
            </a:r>
            <a:r>
              <a:rPr lang="en" altLang="zh-CN" dirty="0"/>
              <a:t>MPI</a:t>
            </a:r>
            <a:r>
              <a:rPr lang="zh-CN" altLang="en-US" dirty="0"/>
              <a:t> 实现框架有不同优化方案。实际工程应用中，往往采用更复杂拓扑结构来提升性能，</a:t>
            </a:r>
            <a:r>
              <a:rPr lang="en-US" altLang="zh-CN" dirty="0"/>
              <a:t>e.g.</a:t>
            </a:r>
            <a:r>
              <a:rPr lang="zh-CN" altLang="en-US" dirty="0"/>
              <a:t> 树形结构、环形结构。</a:t>
            </a:r>
          </a:p>
        </p:txBody>
      </p:sp>
    </p:spTree>
    <p:extLst>
      <p:ext uri="{BB962C8B-B14F-4D97-AF65-F5344CB8AC3E}">
        <p14:creationId xmlns:p14="http://schemas.microsoft.com/office/powerpoint/2010/main" val="222153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D3CC94-8BBD-8BCE-42F1-713CD8AA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 </a:t>
            </a:r>
            <a:r>
              <a:rPr lang="en-US" altLang="zh-CN" dirty="0"/>
              <a:t>Barrier</a:t>
            </a:r>
            <a:r>
              <a:rPr lang="zh-CN" altLang="en-US" dirty="0"/>
              <a:t>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34BFD9-FA93-D144-B331-E603B2EAA5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某些场景下，多个进程需要协调同步进入某个过程。</a:t>
            </a:r>
            <a:r>
              <a:rPr lang="en" altLang="zh-CN" dirty="0"/>
              <a:t>MPI</a:t>
            </a:r>
            <a:r>
              <a:rPr lang="zh-CN" altLang="en-US" dirty="0"/>
              <a:t>提供了同步原语例如</a:t>
            </a:r>
            <a:r>
              <a:rPr lang="en" altLang="zh-CN" dirty="0" err="1"/>
              <a:t>MPI_Barrier</a:t>
            </a:r>
            <a:r>
              <a:rPr lang="zh-CN" altLang="en" dirty="0"/>
              <a:t>。</a:t>
            </a:r>
            <a:r>
              <a:rPr lang="zh-CN" altLang="en-US" dirty="0"/>
              <a:t>所有进程调用</a:t>
            </a:r>
            <a:r>
              <a:rPr lang="en" altLang="zh-CN" dirty="0" err="1"/>
              <a:t>MPI_Barrier</a:t>
            </a:r>
            <a:r>
              <a:rPr lang="zh-CN" altLang="en" dirty="0"/>
              <a:t>，</a:t>
            </a:r>
            <a:r>
              <a:rPr lang="zh-CN" altLang="en-US" dirty="0"/>
              <a:t>阻塞程序直到所有进程都开始执行这个接口，然后返回。</a:t>
            </a:r>
            <a:endParaRPr lang="en-US" altLang="zh-CN" dirty="0"/>
          </a:p>
          <a:p>
            <a:r>
              <a:rPr lang="en-US" altLang="zh-CN" dirty="0"/>
              <a:t>Barrier</a:t>
            </a:r>
            <a:r>
              <a:rPr lang="zh-CN" altLang="en-US" dirty="0"/>
              <a:t> 作用就是让所有进程确保 </a:t>
            </a:r>
            <a:r>
              <a:rPr lang="en" altLang="zh-CN" dirty="0" err="1"/>
              <a:t>MPI_Barrier</a:t>
            </a:r>
            <a:r>
              <a:rPr lang="zh-CN" altLang="en-US" dirty="0"/>
              <a:t> 之前的工作都已完成，同步进入下一个阶段。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BCDF15-1CF0-3E2A-1D91-7E1C8154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683" y="3152573"/>
            <a:ext cx="8725395" cy="32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4A7177-364D-BB12-442D-B9434F92BD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4.MPI </a:t>
            </a:r>
            <a:r>
              <a:rPr lang="zh-CN" altLang="en-US" dirty="0"/>
              <a:t>程序运行</a:t>
            </a:r>
          </a:p>
          <a:p>
            <a:r>
              <a:rPr lang="en-US" altLang="zh-CN" sz="5400" dirty="0"/>
              <a:t>Programing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8857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44E401-37C6-B27C-B51D-882A5685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编程模型 </a:t>
            </a:r>
            <a:r>
              <a:rPr lang="en" altLang="zh-CN" dirty="0"/>
              <a:t>Programming Model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9435EB-FA72-402D-2985-30802623F1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 程序编程模式为迭代式“计算 </a:t>
            </a:r>
            <a:r>
              <a:rPr lang="en-US" altLang="zh-CN" dirty="0"/>
              <a:t>+ </a:t>
            </a:r>
            <a:r>
              <a:rPr lang="zh-CN" altLang="en-US" dirty="0"/>
              <a:t>通信”，程序可以分为计算块和通信块。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每个程序可以独立完成计算块，计算完成后进行交互（通信 </a:t>
            </a:r>
            <a:r>
              <a:rPr lang="en-US" altLang="zh-CN" dirty="0"/>
              <a:t>or</a:t>
            </a:r>
            <a:r>
              <a:rPr lang="zh-CN" altLang="en-US" dirty="0"/>
              <a:t> 同步）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交互后后进入下一阶段计算，直到所有任务完成，程序退出</a:t>
            </a:r>
            <a:endParaRPr lang="zh-CN" altLang="en-US" sz="2000" dirty="0"/>
          </a:p>
        </p:txBody>
      </p:sp>
      <p:pic>
        <p:nvPicPr>
          <p:cNvPr id="4098" name="Picture 2" descr="MPI程序运行模式">
            <a:extLst>
              <a:ext uri="{FF2B5EF4-FFF2-40B4-BE49-F238E27FC236}">
                <a16:creationId xmlns:a16="http://schemas.microsoft.com/office/drawing/2014/main" id="{3D5DFEFA-9D0F-DF01-C2BB-3C32EC8A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558" y="2972323"/>
            <a:ext cx="7360602" cy="33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93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23F01F-84DB-D83E-C60C-D6EBD569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程序任务分解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765D76B-26D7-C24C-66CE-F68E5BF45C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MPI</a:t>
            </a:r>
            <a:r>
              <a:rPr lang="zh-CN" altLang="en-US" dirty="0"/>
              <a:t>框架只提供通信机制 </a:t>
            </a:r>
            <a:r>
              <a:rPr lang="en-US" altLang="zh-CN" dirty="0"/>
              <a:t>——</a:t>
            </a:r>
            <a:r>
              <a:rPr lang="zh-CN" altLang="en-US" dirty="0"/>
              <a:t> 任务间同步和通信手段，与计算无关。</a:t>
            </a:r>
            <a:endParaRPr lang="en-US" altLang="zh-CN" dirty="0"/>
          </a:p>
          <a:p>
            <a:r>
              <a:rPr lang="zh-CN" altLang="en-US" dirty="0"/>
              <a:t>计算任务如何分解和实现，数据如何划分，任务如何合并等问题由程序开发者决定。</a:t>
            </a:r>
            <a:endParaRPr lang="en-US" altLang="zh-CN" dirty="0"/>
          </a:p>
          <a:p>
            <a:r>
              <a:rPr lang="en" altLang="zh-CN" dirty="0"/>
              <a:t>MPI</a:t>
            </a:r>
            <a:r>
              <a:rPr lang="zh-CN" altLang="en-US" dirty="0"/>
              <a:t> 框架在程序启动时为每个程序副本分配唯一 </a:t>
            </a:r>
            <a:r>
              <a:rPr lang="en-US" altLang="zh-CN" dirty="0"/>
              <a:t>R</a:t>
            </a:r>
            <a:r>
              <a:rPr lang="en" altLang="zh-CN" dirty="0"/>
              <a:t>ank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" dirty="0"/>
              <a:t>。</a:t>
            </a:r>
            <a:r>
              <a:rPr lang="zh-CN" altLang="en-US" dirty="0"/>
              <a:t>程序通过获取和根据 </a:t>
            </a:r>
            <a:r>
              <a:rPr lang="en" altLang="zh-CN" dirty="0"/>
              <a:t>Rank</a:t>
            </a:r>
            <a:r>
              <a:rPr lang="zh-CN" altLang="en-US" dirty="0"/>
              <a:t> 确定任务。</a:t>
            </a:r>
          </a:p>
        </p:txBody>
      </p:sp>
    </p:spTree>
    <p:extLst>
      <p:ext uri="{BB962C8B-B14F-4D97-AF65-F5344CB8AC3E}">
        <p14:creationId xmlns:p14="http://schemas.microsoft.com/office/powerpoint/2010/main" val="743240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C19DF8-63F9-3301-8D06-6ECF2CE8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程序任务分解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24DC9-2777-8476-0CB8-430C236C5F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一个典型 </a:t>
            </a:r>
            <a:r>
              <a:rPr lang="en" altLang="zh-CN" dirty="0"/>
              <a:t>MPI</a:t>
            </a:r>
            <a:r>
              <a:rPr lang="zh-CN" altLang="en-US" dirty="0"/>
              <a:t> 程序由用户程序部分（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）链接 </a:t>
            </a:r>
            <a:r>
              <a:rPr lang="en" altLang="zh-CN" dirty="0"/>
              <a:t>MPI</a:t>
            </a:r>
            <a:r>
              <a:rPr lang="zh-CN" altLang="en-US" dirty="0"/>
              <a:t> 库（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）构成，计算任务本身的算法实现、任务分解和合并实现在用户程序部分，与</a:t>
            </a:r>
            <a:r>
              <a:rPr lang="en" altLang="zh-CN" dirty="0"/>
              <a:t>MPI</a:t>
            </a:r>
            <a:r>
              <a:rPr lang="zh-CN" altLang="en-US" dirty="0"/>
              <a:t>无关，也不受</a:t>
            </a:r>
            <a:r>
              <a:rPr lang="en" altLang="zh-CN" dirty="0"/>
              <a:t>MPI</a:t>
            </a:r>
            <a:r>
              <a:rPr lang="zh-CN" altLang="en-US" dirty="0"/>
              <a:t>限制。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" altLang="zh-CN" dirty="0"/>
              <a:t>MPI</a:t>
            </a:r>
            <a:r>
              <a:rPr lang="zh-CN" altLang="en-US" dirty="0"/>
              <a:t> 提供给开发者灵活性，实现了最小封装。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B8229B-2848-1ACB-7D84-0B0F776B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16" y="3045226"/>
            <a:ext cx="5830729" cy="32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26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3D849-BBC9-51D4-0188-0565CD3F27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25530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E8C348-1095-4C13-3F1B-CA17865F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3D7C823-C94F-3A6F-CAD8-87876228D8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MPI </a:t>
            </a:r>
            <a:r>
              <a:rPr lang="zh-CN" altLang="en-US" dirty="0"/>
              <a:t>是集合通信库 </a:t>
            </a:r>
            <a:r>
              <a:rPr lang="en-US" altLang="zh-CN" dirty="0"/>
              <a:t>XCCL </a:t>
            </a:r>
            <a:r>
              <a:rPr lang="zh-CN" altLang="en-US" dirty="0"/>
              <a:t>的基础，包含了很多基本概念和</a:t>
            </a:r>
            <a:r>
              <a:rPr lang="en-US" altLang="zh-CN" dirty="0"/>
              <a:t> </a:t>
            </a:r>
            <a:r>
              <a:rPr lang="zh-CN" altLang="en-US" dirty="0"/>
              <a:t>基础 </a:t>
            </a:r>
            <a:r>
              <a:rPr lang="en-US" altLang="zh-CN" dirty="0"/>
              <a:t>API</a:t>
            </a:r>
            <a:r>
              <a:rPr lang="zh-CN" altLang="en-US" dirty="0"/>
              <a:t> 定义，是了解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和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  <a:r>
              <a:rPr lang="zh-CN" altLang="en-US" dirty="0"/>
              <a:t> 的最好入门。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/>
              <a:t>OpenMPI</a:t>
            </a:r>
            <a:r>
              <a:rPr lang="zh-CN" altLang="en-US" dirty="0"/>
              <a:t> 作为早期的开源集合通信库，定义了</a:t>
            </a:r>
            <a:r>
              <a:rPr lang="en-US" altLang="zh-CN" sz="2400" dirty="0">
                <a:latin typeface="Gill Sans MT" panose="020B0502020104020203" pitchFamily="34" charset="0"/>
              </a:rPr>
              <a:t>P2P</a:t>
            </a:r>
            <a:r>
              <a:rPr lang="zh-CN" altLang="en-US" sz="2400" dirty="0">
                <a:latin typeface="Gill Sans MT" panose="020B0502020104020203" pitchFamily="34" charset="0"/>
              </a:rPr>
              <a:t> 通信、集合通信和对应的程序运行。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02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CB0B982-9251-17B3-91B4-BAFEEDAD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308332" y="3503485"/>
            <a:ext cx="4417888" cy="421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E8C348-1095-4C13-3F1B-CA17865F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3D7C823-C94F-3A6F-CAD8-87876228D8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为什么要了解</a:t>
            </a:r>
            <a:r>
              <a:rPr lang="en-US" altLang="zh-CN" dirty="0"/>
              <a:t> MPI</a:t>
            </a:r>
            <a:r>
              <a:rPr lang="zh-CN" altLang="en-US" dirty="0"/>
              <a:t>？ </a:t>
            </a:r>
            <a:r>
              <a:rPr lang="en-US" altLang="zh-CN" dirty="0"/>
              <a:t>MPI </a:t>
            </a:r>
            <a:r>
              <a:rPr lang="zh-CN" altLang="en-US" dirty="0"/>
              <a:t>是集合通信库 </a:t>
            </a:r>
            <a:r>
              <a:rPr lang="en-US" altLang="zh-CN" dirty="0"/>
              <a:t>XCCL </a:t>
            </a:r>
            <a:r>
              <a:rPr lang="zh-CN" altLang="en-US" dirty="0"/>
              <a:t>的基础，包含了很多基本概念和</a:t>
            </a:r>
            <a:r>
              <a:rPr lang="en-US" altLang="zh-CN" dirty="0"/>
              <a:t> </a:t>
            </a:r>
            <a:r>
              <a:rPr lang="zh-CN" altLang="en-US" dirty="0"/>
              <a:t>基础 </a:t>
            </a:r>
            <a:r>
              <a:rPr lang="en-US" altLang="zh-CN" dirty="0"/>
              <a:t>API</a:t>
            </a:r>
            <a:r>
              <a:rPr lang="zh-CN" altLang="en-US" dirty="0"/>
              <a:t> 定义，是了解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和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  <a:r>
              <a:rPr lang="zh-CN" altLang="en-US" dirty="0"/>
              <a:t> 的最好入门。</a:t>
            </a:r>
          </a:p>
        </p:txBody>
      </p:sp>
    </p:spTree>
    <p:extLst>
      <p:ext uri="{BB962C8B-B14F-4D97-AF65-F5344CB8AC3E}">
        <p14:creationId xmlns:p14="http://schemas.microsoft.com/office/powerpoint/2010/main" val="2574615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MPI</a:t>
            </a:r>
            <a:r>
              <a:rPr lang="zh-CN" altLang="en-US" sz="2800" dirty="0">
                <a:latin typeface="Gill Sans MT" panose="020B0502020104020203" pitchFamily="34" charset="0"/>
              </a:rPr>
              <a:t> 通信基本概念：什么是</a:t>
            </a:r>
            <a:r>
              <a:rPr lang="en-US" altLang="zh-CN" sz="2800" dirty="0">
                <a:latin typeface="Gill Sans MT" panose="020B0502020104020203" pitchFamily="34" charset="0"/>
              </a:rPr>
              <a:t> MPI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P2P</a:t>
            </a:r>
            <a:r>
              <a:rPr lang="zh-CN" altLang="en-US" sz="2800" dirty="0">
                <a:latin typeface="Gill Sans MT" panose="020B0502020104020203" pitchFamily="34" charset="0"/>
              </a:rPr>
              <a:t> 通信：</a:t>
            </a:r>
            <a:r>
              <a:rPr lang="en-US" altLang="zh-CN" sz="2800" dirty="0">
                <a:latin typeface="Gill Sans MT" panose="020B0502020104020203" pitchFamily="34" charset="0"/>
              </a:rPr>
              <a:t>Per2Per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集合通信：</a:t>
            </a:r>
            <a:r>
              <a:rPr lang="en-US" altLang="zh-CN" sz="2800" dirty="0">
                <a:latin typeface="Gill Sans MT" panose="020B0502020104020203" pitchFamily="34" charset="0"/>
              </a:rPr>
              <a:t>CC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程序运行：</a:t>
            </a:r>
            <a:r>
              <a:rPr lang="en-US" altLang="zh-CN" sz="2800" dirty="0">
                <a:latin typeface="Gill Sans MT" panose="020B0502020104020203" pitchFamily="34" charset="0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sz="8800" dirty="0"/>
              <a:t>MPI</a:t>
            </a:r>
            <a:r>
              <a:rPr lang="zh-CN" altLang="en-US" sz="8800" dirty="0"/>
              <a:t>通信基本概念</a:t>
            </a:r>
            <a:endParaRPr lang="en-US" altLang="zh-CN" dirty="0"/>
          </a:p>
          <a:p>
            <a:r>
              <a:rPr lang="en-US" altLang="zh-CN" sz="5400"/>
              <a:t>MPI</a:t>
            </a:r>
            <a:r>
              <a:rPr lang="zh-CN" altLang="en-US" sz="5400"/>
              <a:t> </a:t>
            </a:r>
            <a:r>
              <a:rPr lang="en-US" altLang="zh-CN" sz="5400" dirty="0"/>
              <a:t>Introduction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通信基本概念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780679" cy="4994910"/>
          </a:xfrm>
        </p:spPr>
        <p:txBody>
          <a:bodyPr/>
          <a:lstStyle/>
          <a:p>
            <a:r>
              <a:rPr lang="en" altLang="zh-CN" dirty="0"/>
              <a:t>MPI</a:t>
            </a:r>
            <a:r>
              <a:rPr lang="zh-CN" altLang="en" dirty="0"/>
              <a:t>（</a:t>
            </a:r>
            <a:r>
              <a:rPr lang="en" altLang="zh-CN" dirty="0"/>
              <a:t>message passing interface</a:t>
            </a:r>
            <a:r>
              <a:rPr lang="zh-CN" altLang="en" dirty="0"/>
              <a:t>）</a:t>
            </a:r>
            <a:r>
              <a:rPr lang="zh-CN" altLang="en-US" dirty="0"/>
              <a:t>跨语言的通讯协议 </a:t>
            </a:r>
            <a:r>
              <a:rPr lang="en-US" altLang="zh-CN" dirty="0"/>
              <a:t>or</a:t>
            </a:r>
            <a:r>
              <a:rPr lang="zh-CN" altLang="en-US" dirty="0"/>
              <a:t> 范式标准，提供了应用程序接口 </a:t>
            </a:r>
            <a:r>
              <a:rPr lang="en-US" altLang="zh-CN" dirty="0"/>
              <a:t>API</a:t>
            </a:r>
            <a:r>
              <a:rPr lang="zh-CN" altLang="en-US" dirty="0"/>
              <a:t>，包括协议和通信语义。支持语义丰富的消息通信机制，包括点对点、组播和多播模式。</a:t>
            </a:r>
            <a:endParaRPr lang="en-US" altLang="zh-CN" dirty="0"/>
          </a:p>
          <a:p>
            <a:r>
              <a:rPr lang="en" altLang="zh-CN" dirty="0"/>
              <a:t>MPI</a:t>
            </a:r>
            <a:r>
              <a:rPr lang="zh-CN" altLang="en-US" dirty="0"/>
              <a:t>标准规定了基于消息传递的并行编程 </a:t>
            </a:r>
            <a:r>
              <a:rPr lang="en-US" altLang="zh-CN" dirty="0"/>
              <a:t>API</a:t>
            </a:r>
            <a:r>
              <a:rPr lang="zh-CN" altLang="en-US" dirty="0"/>
              <a:t>的调用规范和语义，不同的实现（如 </a:t>
            </a:r>
            <a:r>
              <a:rPr lang="en" altLang="zh-CN" dirty="0" err="1"/>
              <a:t>mpich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 err="1"/>
              <a:t>openmpi</a:t>
            </a:r>
            <a:r>
              <a:rPr lang="zh-CN" altLang="en" dirty="0"/>
              <a:t>）</a:t>
            </a:r>
            <a:r>
              <a:rPr lang="zh-CN" altLang="en-US" dirty="0"/>
              <a:t>采用不同优化策略。</a:t>
            </a:r>
          </a:p>
        </p:txBody>
      </p:sp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" altLang="zh-CN" dirty="0"/>
              <a:t>MPI</a:t>
            </a:r>
            <a:r>
              <a:rPr lang="zh-CN" altLang="en-US" dirty="0"/>
              <a:t>通信基本概念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32049" cy="4994910"/>
          </a:xfrm>
        </p:spPr>
        <p:txBody>
          <a:bodyPr/>
          <a:lstStyle/>
          <a:p>
            <a:r>
              <a:rPr lang="en" altLang="zh-CN" dirty="0"/>
              <a:t>MPI </a:t>
            </a:r>
            <a:r>
              <a:rPr lang="zh-CN" altLang="en-US" dirty="0"/>
              <a:t>与网络协议本身没有直接关系，</a:t>
            </a:r>
            <a:r>
              <a:rPr lang="en" altLang="zh-CN" dirty="0"/>
              <a:t>MPI</a:t>
            </a:r>
            <a:r>
              <a:rPr lang="zh-CN" altLang="en-US" dirty="0"/>
              <a:t> 属于 </a:t>
            </a:r>
            <a:r>
              <a:rPr lang="en" altLang="zh-CN" dirty="0"/>
              <a:t>OSI</a:t>
            </a:r>
            <a:r>
              <a:rPr lang="zh-CN" altLang="en-US" dirty="0"/>
              <a:t> 参考模型第五层 </a:t>
            </a:r>
            <a:r>
              <a:rPr lang="en-US" altLang="zh-CN" dirty="0"/>
              <a:t>or</a:t>
            </a:r>
            <a:r>
              <a:rPr lang="zh-CN" altLang="en-US" dirty="0"/>
              <a:t> 更高，</a:t>
            </a:r>
            <a:r>
              <a:rPr lang="en" altLang="zh-CN" dirty="0"/>
              <a:t>MPI </a:t>
            </a:r>
            <a:r>
              <a:rPr lang="zh-CN" altLang="en-US" dirty="0"/>
              <a:t>实现可以通过传输层 </a:t>
            </a:r>
            <a:r>
              <a:rPr lang="en" altLang="zh-CN" dirty="0"/>
              <a:t>sockets</a:t>
            </a:r>
            <a:r>
              <a:rPr lang="zh-CN" altLang="en-US" dirty="0"/>
              <a:t> 和 </a:t>
            </a:r>
            <a:r>
              <a:rPr lang="en" altLang="zh-CN" dirty="0"/>
              <a:t>TCP</a:t>
            </a:r>
            <a:r>
              <a:rPr lang="zh-CN" altLang="en" dirty="0"/>
              <a:t>。</a:t>
            </a:r>
            <a:r>
              <a:rPr lang="zh-CN" altLang="en-US" dirty="0"/>
              <a:t>大部分 </a:t>
            </a:r>
            <a:r>
              <a:rPr lang="en" altLang="zh-CN" dirty="0"/>
              <a:t>MPI</a:t>
            </a:r>
            <a:r>
              <a:rPr lang="zh-CN" altLang="en-US" dirty="0"/>
              <a:t> 实现由指定 </a:t>
            </a:r>
            <a:r>
              <a:rPr lang="en" altLang="zh-CN" dirty="0"/>
              <a:t>API</a:t>
            </a:r>
            <a:r>
              <a:rPr lang="zh-CN" altLang="en-US" dirty="0"/>
              <a:t> 组成。</a:t>
            </a:r>
            <a:endParaRPr lang="en-US" altLang="zh-CN" dirty="0"/>
          </a:p>
        </p:txBody>
      </p:sp>
      <p:pic>
        <p:nvPicPr>
          <p:cNvPr id="1026" name="Picture 2" descr="OSI七层模型与TCP/IP五层模型- SevenFormer - 博客园">
            <a:extLst>
              <a:ext uri="{FF2B5EF4-FFF2-40B4-BE49-F238E27FC236}">
                <a16:creationId xmlns:a16="http://schemas.microsoft.com/office/drawing/2014/main" id="{076E65EB-0335-8394-B303-DB9383CF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518" y="2541396"/>
            <a:ext cx="7040013" cy="38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B0B7DF4-90D5-57DB-FF21-03EDBC0B75DA}"/>
              </a:ext>
            </a:extLst>
          </p:cNvPr>
          <p:cNvSpPr/>
          <p:nvPr/>
        </p:nvSpPr>
        <p:spPr>
          <a:xfrm flipV="1">
            <a:off x="2351695" y="2975884"/>
            <a:ext cx="7470399" cy="1533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993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A590AF-9CF9-5A77-71FA-F46627A2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OSI </a:t>
            </a:r>
            <a:r>
              <a:rPr lang="zh-CN" altLang="en-US" dirty="0"/>
              <a:t>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C4783C-A31E-223D-A252-D189CF883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OSI</a:t>
            </a:r>
            <a:r>
              <a:rPr lang="zh-CN" altLang="en-US" dirty="0"/>
              <a:t>模型，即开放式通信系统互联参考模型</a:t>
            </a:r>
            <a:r>
              <a:rPr lang="en-US" altLang="zh-CN" dirty="0"/>
              <a:t>(</a:t>
            </a:r>
            <a:r>
              <a:rPr lang="en" altLang="zh-CN" dirty="0"/>
              <a:t>Open Systems Interconnection Reference Model)</a:t>
            </a:r>
            <a:r>
              <a:rPr lang="zh-CN" altLang="en" dirty="0"/>
              <a:t>，</a:t>
            </a:r>
            <a:r>
              <a:rPr lang="zh-CN" altLang="en-US" dirty="0"/>
              <a:t>国际标准化组织</a:t>
            </a:r>
            <a:r>
              <a:rPr lang="en-US" altLang="zh-CN" dirty="0"/>
              <a:t>(</a:t>
            </a:r>
            <a:r>
              <a:rPr lang="en" altLang="zh-CN" dirty="0"/>
              <a:t>ISO)</a:t>
            </a:r>
            <a:r>
              <a:rPr lang="zh-CN" altLang="en-US" dirty="0"/>
              <a:t> 提出一个试图使各种计算机在世界范围内互连的网络标准框架，简称 </a:t>
            </a:r>
            <a:r>
              <a:rPr lang="en" altLang="zh-CN" dirty="0"/>
              <a:t>OSI</a:t>
            </a:r>
            <a:r>
              <a:rPr lang="zh-CN" altLang="en" dirty="0"/>
              <a:t>。</a:t>
            </a:r>
          </a:p>
        </p:txBody>
      </p:sp>
      <p:pic>
        <p:nvPicPr>
          <p:cNvPr id="6" name="Picture 2" descr="OSI七层模型与TCP/IP五层模型- SevenFormer - 博客园">
            <a:extLst>
              <a:ext uri="{FF2B5EF4-FFF2-40B4-BE49-F238E27FC236}">
                <a16:creationId xmlns:a16="http://schemas.microsoft.com/office/drawing/2014/main" id="{ABA87AAE-AF9F-7EE5-BAE9-B13357E00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91" y="2604133"/>
            <a:ext cx="6821760" cy="36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8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30275</TotalTime>
  <Words>1360</Words>
  <Application>Microsoft Macintosh PowerPoint</Application>
  <PresentationFormat>自定义</PresentationFormat>
  <Paragraphs>108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MPI通信基本概念</vt:lpstr>
      <vt:lpstr>MPI通信基本概念</vt:lpstr>
      <vt:lpstr>OSI 模型</vt:lpstr>
      <vt:lpstr>TCP/IP 协议</vt:lpstr>
      <vt:lpstr>PowerPoint 演示文稿</vt:lpstr>
      <vt:lpstr>Per2Per</vt:lpstr>
      <vt:lpstr>Per2Per 同步阻塞</vt:lpstr>
      <vt:lpstr>Per2Per异步非阻塞</vt:lpstr>
      <vt:lpstr>PowerPoint 演示文稿</vt:lpstr>
      <vt:lpstr>集合通信</vt:lpstr>
      <vt:lpstr>集合通信原语的含义</vt:lpstr>
      <vt:lpstr>进程启动与收发数据顺序：Broadcast</vt:lpstr>
      <vt:lpstr>进程启动与收发数据顺序：Broadcast</vt:lpstr>
      <vt:lpstr>进程启动与收发数据顺序：Gather</vt:lpstr>
      <vt:lpstr>进程启动与收发数据顺序：Gather</vt:lpstr>
      <vt:lpstr>MPI集合通信编程模式</vt:lpstr>
      <vt:lpstr>同步 Barrier </vt:lpstr>
      <vt:lpstr>PowerPoint 演示文稿</vt:lpstr>
      <vt:lpstr>编程模型 Programming Model</vt:lpstr>
      <vt:lpstr>MPI 程序任务分解</vt:lpstr>
      <vt:lpstr>MPI 程序任务分解</vt:lpstr>
      <vt:lpstr>PowerPoint 演示文稿</vt:lpstr>
      <vt:lpstr>Question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9632</cp:revision>
  <cp:lastPrinted>2023-09-08T09:14:01Z</cp:lastPrinted>
  <dcterms:created xsi:type="dcterms:W3CDTF">2020-08-28T08:44:19Z</dcterms:created>
  <dcterms:modified xsi:type="dcterms:W3CDTF">2024-08-14T16:09:43Z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